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448" r:id="rId5"/>
    <p:sldId id="2462" r:id="rId6"/>
    <p:sldId id="259" r:id="rId7"/>
    <p:sldId id="2451" r:id="rId8"/>
    <p:sldId id="2463" r:id="rId9"/>
    <p:sldId id="2450" r:id="rId10"/>
    <p:sldId id="2464" r:id="rId11"/>
    <p:sldId id="2465" r:id="rId12"/>
    <p:sldId id="2466" r:id="rId13"/>
    <p:sldId id="2467" r:id="rId14"/>
    <p:sldId id="2457" r:id="rId15"/>
    <p:sldId id="2456" r:id="rId16"/>
    <p:sldId id="24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5033" autoAdjust="0"/>
  </p:normalViewPr>
  <p:slideViewPr>
    <p:cSldViewPr snapToGrid="0">
      <p:cViewPr>
        <p:scale>
          <a:sx n="104" d="100"/>
          <a:sy n="104" d="100"/>
        </p:scale>
        <p:origin x="144" y="7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3/16/2021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qs.epa.gov/aqsweb/airdata/download_files.html"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pPr>
              <a:lnSpc>
                <a:spcPct val="100000"/>
              </a:lnSpc>
            </a:pPr>
            <a:r>
              <a:rPr lang="en-US" dirty="0"/>
              <a:t>California Air Quality </a:t>
            </a:r>
            <a:br>
              <a:rPr lang="en-US" dirty="0"/>
            </a:br>
            <a:r>
              <a:rPr lang="en-US" dirty="0"/>
              <a:t>Analysis </a:t>
            </a:r>
            <a:r>
              <a:rPr lang="en-US" dirty="0" err="1"/>
              <a:t>wEBSITE</a:t>
            </a:r>
            <a:endParaRPr lang="en-US"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March 16, 2021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KU Data Analytics </a:t>
            </a:r>
            <a:r>
              <a:rPr lang="en-US" dirty="0" err="1"/>
              <a:t>BootCamp</a:t>
            </a:r>
            <a:endParaRPr lang="en-US"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p:txBody>
          <a:bodyPr>
            <a:normAutofit/>
          </a:bodyPr>
          <a:lstStyle/>
          <a:p>
            <a:r>
              <a:rPr lang="en-US" dirty="0"/>
              <a:t>Yearly Air Quality</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nchor="ctr"/>
          <a:lstStyle/>
          <a:p>
            <a:r>
              <a:rPr lang="en-US" dirty="0"/>
              <a:t>Let’s Look into the Front-End</a:t>
            </a:r>
          </a:p>
        </p:txBody>
      </p:sp>
    </p:spTree>
    <p:extLst>
      <p:ext uri="{BB962C8B-B14F-4D97-AF65-F5344CB8AC3E}">
        <p14:creationId xmlns:p14="http://schemas.microsoft.com/office/powerpoint/2010/main" val="359300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srcRect r="14206"/>
          <a:stretch/>
        </p:blipFill>
        <p:spPr>
          <a:xfrm>
            <a:off x="0" y="0"/>
            <a:ext cx="609600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93964"/>
            <a:ext cx="5669280" cy="5675327"/>
          </a:xfrm>
        </p:spPr>
        <p:txBody>
          <a:bodyPr>
            <a:normAutofit fontScale="77500" lnSpcReduction="200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BUILDING A HISTORICAL MAP AND FORM</a:t>
            </a:r>
          </a:p>
          <a:p>
            <a:r>
              <a:rPr lang="en-US" sz="1600" dirty="0"/>
              <a:t>Ran out of time to troubleshoot issues between source data &amp; JavaScript through Flask app</a:t>
            </a:r>
          </a:p>
          <a:p>
            <a:r>
              <a:rPr lang="en-US" sz="1600" dirty="0"/>
              <a:t>Intended to have more options to choose limits by County &amp; Defining Parameter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AIR QUALITY VS. CENSUS POPULATION</a:t>
            </a:r>
          </a:p>
          <a:p>
            <a:r>
              <a:rPr lang="en-US" sz="1600" dirty="0"/>
              <a:t>Ran out of time to get visuals to work properly to compare Air Quality to Census Population </a:t>
            </a:r>
          </a:p>
          <a:p>
            <a:r>
              <a:rPr lang="en-US" sz="1600" dirty="0"/>
              <a:t>Unable to create scatter plot of pollutants to population of counties over 10 years.  </a:t>
            </a:r>
          </a:p>
          <a:p>
            <a:r>
              <a:rPr lang="en-US" sz="1600" dirty="0"/>
              <a:t>Data was loaded in database, but unsuccessful in creating visualizations intended.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2000" spc="300" dirty="0">
                <a:cs typeface="Biome Light" panose="020B0303030204020804" pitchFamily="34" charset="0"/>
              </a:rPr>
              <a:t>REVAMPING HISTORICAL HEAT MAP</a:t>
            </a:r>
            <a:endPar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endParaRPr>
          </a:p>
          <a:p>
            <a:pPr>
              <a:lnSpc>
                <a:spcPct val="100000"/>
              </a:lnSpc>
              <a:defRPr/>
            </a:pPr>
            <a:r>
              <a:rPr kumimoji="0" lang="en-US"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 We wanted to provide the ability to select a date range and the air pollutant parameter (Ozone, PM2.5, PM10 etc.). </a:t>
            </a:r>
          </a:p>
          <a:p>
            <a:pPr>
              <a:lnSpc>
                <a:spcPct val="100000"/>
              </a:lnSpc>
              <a:defRPr/>
            </a:pPr>
            <a:r>
              <a:rPr kumimoji="0" lang="en-US"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 Folium library proved to be very difficult to use and displaying the resulting HTML adequately in the web page took much longer than anticipated.  </a:t>
            </a: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7" name="Picture 6">
            <a:extLst>
              <a:ext uri="{FF2B5EF4-FFF2-40B4-BE49-F238E27FC236}">
                <a16:creationId xmlns:a16="http://schemas.microsoft.com/office/drawing/2014/main" id="{AC822E90-5051-43C4-BDE0-F7F0D35C5B0B}"/>
              </a:ext>
            </a:extLst>
          </p:cNvPr>
          <p:cNvPicPr>
            <a:picLocks noChangeAspect="1"/>
          </p:cNvPicPr>
          <p:nvPr/>
        </p:nvPicPr>
        <p:blipFill>
          <a:blip r:embed="rId4"/>
          <a:stretch>
            <a:fillRect/>
          </a:stretch>
        </p:blipFill>
        <p:spPr>
          <a:xfrm>
            <a:off x="1172426" y="3282666"/>
            <a:ext cx="4237973" cy="258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6891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2713914" y="5197190"/>
            <a:ext cx="6764171" cy="558133"/>
          </a:xfrm>
        </p:spPr>
        <p:txBody>
          <a:bodyPr/>
          <a:lstStyle/>
          <a:p>
            <a:r>
              <a:rPr lang="en-US" dirty="0"/>
              <a:t>K. St. Germain | M. </a:t>
            </a:r>
            <a:r>
              <a:rPr lang="en-US" dirty="0" err="1"/>
              <a:t>Nolker</a:t>
            </a:r>
            <a:r>
              <a:rPr lang="en-US" dirty="0"/>
              <a:t> | J. Headlee | A. Perez</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Outline</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t>INSPIRATION</a:t>
            </a:r>
          </a:p>
          <a:p>
            <a:r>
              <a:rPr lang="en-US" dirty="0"/>
              <a:t>AVAILABLE PRODUCTS</a:t>
            </a:r>
          </a:p>
          <a:p>
            <a:r>
              <a:rPr lang="en-US" dirty="0"/>
              <a:t>WHAT’S NEXT</a:t>
            </a:r>
          </a:p>
          <a:p>
            <a:r>
              <a:rPr lang="en-US" dirty="0"/>
              <a:t>CLOSING</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INSPIRATION</a:t>
            </a:r>
          </a:p>
        </p:txBody>
      </p:sp>
      <p:pic>
        <p:nvPicPr>
          <p:cNvPr id="5" name="Picture Placeholder 4" descr="Digital numbers and graph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srcRect l="23630" r="23630"/>
          <a:stretch/>
        </p:blipFill>
        <p:spPr>
          <a:xfrm>
            <a:off x="0" y="0"/>
            <a:ext cx="5416550" cy="6846932"/>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DATA DRIVEN DECISIONS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172749"/>
            <a:ext cx="4646246" cy="2845453"/>
          </a:xfrm>
        </p:spPr>
        <p:txBody>
          <a:bodyPr>
            <a:normAutofit/>
          </a:bodyPr>
          <a:lstStyle/>
          <a:p>
            <a:pPr marL="0" indent="0">
              <a:lnSpc>
                <a:spcPct val="100000"/>
              </a:lnSpc>
              <a:buNone/>
            </a:pPr>
            <a:r>
              <a:rPr lang="en-US" sz="1800" dirty="0">
                <a:cs typeface="Biome Light" panose="020B0303030204020804" pitchFamily="34" charset="0"/>
              </a:rPr>
              <a:t>Air Quality continues to be a growing concern for human health across California with the increase in frequency of wildfires and record temperatures. This website features three air quality products of current and historical data to help public and business corporations make data driven decisions. </a:t>
            </a:r>
          </a:p>
          <a:p>
            <a:pPr marL="0" indent="0">
              <a:buNone/>
            </a:pPr>
            <a:endParaRPr lang="en-US" sz="18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Available products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FC8391-EADE-418C-BF46-88F29B71BA9B}"/>
              </a:ext>
            </a:extLst>
          </p:cNvPr>
          <p:cNvSpPr>
            <a:spLocks noGrp="1"/>
          </p:cNvSpPr>
          <p:nvPr>
            <p:ph type="body" sz="quarter" idx="16"/>
          </p:nvPr>
        </p:nvSpPr>
        <p:spPr/>
        <p:txBody>
          <a:bodyPr/>
          <a:lstStyle/>
          <a:p>
            <a:r>
              <a:rPr lang="en-US" dirty="0"/>
              <a:t>Glimpse into Back-End Process</a:t>
            </a:r>
          </a:p>
        </p:txBody>
      </p:sp>
      <p:pic>
        <p:nvPicPr>
          <p:cNvPr id="8" name="Picture Placeholder 7" descr="Text&#10;&#10;Description automatically generated">
            <a:extLst>
              <a:ext uri="{FF2B5EF4-FFF2-40B4-BE49-F238E27FC236}">
                <a16:creationId xmlns:a16="http://schemas.microsoft.com/office/drawing/2014/main" id="{FA57C68A-49E8-4638-994D-8F61D0A48856}"/>
              </a:ext>
            </a:extLst>
          </p:cNvPr>
          <p:cNvPicPr>
            <a:picLocks noGrp="1" noChangeAspect="1"/>
          </p:cNvPicPr>
          <p:nvPr>
            <p:ph type="pic" sz="quarter" idx="14"/>
          </p:nvPr>
        </p:nvPicPr>
        <p:blipFill rotWithShape="1">
          <a:blip r:embed="rId2"/>
          <a:srcRect l="8164" r="51036"/>
          <a:stretch/>
        </p:blipFill>
        <p:spPr>
          <a:xfrm>
            <a:off x="0" y="0"/>
            <a:ext cx="5416550" cy="6846932"/>
          </a:xfrm>
        </p:spPr>
      </p:pic>
      <p:sp>
        <p:nvSpPr>
          <p:cNvPr id="4" name="Slide Number Placeholder 3">
            <a:extLst>
              <a:ext uri="{FF2B5EF4-FFF2-40B4-BE49-F238E27FC236}">
                <a16:creationId xmlns:a16="http://schemas.microsoft.com/office/drawing/2014/main" id="{46F0F441-3415-4748-8A18-7A322BB91E88}"/>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5" name="Content Placeholder 4">
            <a:extLst>
              <a:ext uri="{FF2B5EF4-FFF2-40B4-BE49-F238E27FC236}">
                <a16:creationId xmlns:a16="http://schemas.microsoft.com/office/drawing/2014/main" id="{EF3B74B1-02AC-4849-BF30-150A73AAB64B}"/>
              </a:ext>
            </a:extLst>
          </p:cNvPr>
          <p:cNvSpPr>
            <a:spLocks noGrp="1"/>
          </p:cNvSpPr>
          <p:nvPr>
            <p:ph idx="1"/>
          </p:nvPr>
        </p:nvSpPr>
        <p:spPr>
          <a:xfrm>
            <a:off x="6095999" y="2280720"/>
            <a:ext cx="5244790" cy="3395251"/>
          </a:xfrm>
        </p:spPr>
        <p:txBody>
          <a:bodyPr/>
          <a:lstStyle/>
          <a:p>
            <a:r>
              <a:rPr lang="en-US" sz="1800" b="1" dirty="0"/>
              <a:t>Web Scraping AirNow.gov with Beautiful Soup</a:t>
            </a:r>
          </a:p>
          <a:p>
            <a:pPr lvl="1"/>
            <a:r>
              <a:rPr lang="en-US" sz="1600" dirty="0"/>
              <a:t>Maintain Best Practices to Prevent from getting Blocked!</a:t>
            </a:r>
          </a:p>
          <a:p>
            <a:r>
              <a:rPr lang="en-US" sz="1800" b="1" dirty="0"/>
              <a:t>AirNow.gov also has API Keys. </a:t>
            </a:r>
          </a:p>
          <a:p>
            <a:pPr lvl="1"/>
            <a:r>
              <a:rPr lang="en-US" sz="1600" dirty="0"/>
              <a:t>This is highly recommended!</a:t>
            </a:r>
          </a:p>
          <a:p>
            <a:pPr lvl="1"/>
            <a:r>
              <a:rPr lang="en-US" sz="1600" dirty="0"/>
              <a:t>The scrape takes 15 minutes!</a:t>
            </a:r>
          </a:p>
          <a:p>
            <a:r>
              <a:rPr lang="en-US" sz="1800" b="1" dirty="0"/>
              <a:t>The concept was to keep this code running and updating the CSV every hour.</a:t>
            </a:r>
          </a:p>
          <a:p>
            <a:pPr lvl="1"/>
            <a:r>
              <a:rPr lang="en-US" sz="1600" dirty="0"/>
              <a:t>Created a sleeper() function to achieve this idea.</a:t>
            </a:r>
          </a:p>
        </p:txBody>
      </p:sp>
      <p:sp>
        <p:nvSpPr>
          <p:cNvPr id="6" name="Title 5">
            <a:extLst>
              <a:ext uri="{FF2B5EF4-FFF2-40B4-BE49-F238E27FC236}">
                <a16:creationId xmlns:a16="http://schemas.microsoft.com/office/drawing/2014/main" id="{FC7E93CC-F887-495F-A1D1-05024D4900EE}"/>
              </a:ext>
            </a:extLst>
          </p:cNvPr>
          <p:cNvSpPr>
            <a:spLocks noGrp="1"/>
          </p:cNvSpPr>
          <p:nvPr>
            <p:ph type="title"/>
          </p:nvPr>
        </p:nvSpPr>
        <p:spPr/>
        <p:txBody>
          <a:bodyPr/>
          <a:lstStyle/>
          <a:p>
            <a:r>
              <a:rPr lang="en-US" dirty="0"/>
              <a:t>Current air quality</a:t>
            </a:r>
          </a:p>
        </p:txBody>
      </p:sp>
    </p:spTree>
    <p:extLst>
      <p:ext uri="{BB962C8B-B14F-4D97-AF65-F5344CB8AC3E}">
        <p14:creationId xmlns:p14="http://schemas.microsoft.com/office/powerpoint/2010/main" val="773134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p:txBody>
          <a:bodyPr>
            <a:normAutofit/>
          </a:bodyPr>
          <a:lstStyle/>
          <a:p>
            <a:r>
              <a:rPr lang="en-US" dirty="0"/>
              <a:t>Current Air Quality</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nchor="ctr"/>
          <a:lstStyle/>
          <a:p>
            <a:r>
              <a:rPr lang="en-US" dirty="0"/>
              <a:t>Let’s Look into the Front-End</a:t>
            </a:r>
          </a:p>
        </p:txBody>
      </p:sp>
    </p:spTree>
    <p:extLst>
      <p:ext uri="{BB962C8B-B14F-4D97-AF65-F5344CB8AC3E}">
        <p14:creationId xmlns:p14="http://schemas.microsoft.com/office/powerpoint/2010/main" val="839779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FC8391-EADE-418C-BF46-88F29B71BA9B}"/>
              </a:ext>
            </a:extLst>
          </p:cNvPr>
          <p:cNvSpPr>
            <a:spLocks noGrp="1"/>
          </p:cNvSpPr>
          <p:nvPr>
            <p:ph type="body" sz="quarter" idx="16"/>
          </p:nvPr>
        </p:nvSpPr>
        <p:spPr/>
        <p:txBody>
          <a:bodyPr/>
          <a:lstStyle/>
          <a:p>
            <a:r>
              <a:rPr lang="en-US" dirty="0"/>
              <a:t>Glimpse into Back-End Process</a:t>
            </a:r>
          </a:p>
        </p:txBody>
      </p:sp>
      <p:pic>
        <p:nvPicPr>
          <p:cNvPr id="8" name="Picture Placeholder 7">
            <a:extLst>
              <a:ext uri="{FF2B5EF4-FFF2-40B4-BE49-F238E27FC236}">
                <a16:creationId xmlns:a16="http://schemas.microsoft.com/office/drawing/2014/main" id="{FA57C68A-49E8-4638-994D-8F61D0A48856}"/>
              </a:ext>
            </a:extLst>
          </p:cNvPr>
          <p:cNvPicPr>
            <a:picLocks noGrp="1" noChangeAspect="1"/>
          </p:cNvPicPr>
          <p:nvPr>
            <p:ph type="pic" sz="quarter" idx="14"/>
          </p:nvPr>
        </p:nvPicPr>
        <p:blipFill rotWithShape="1">
          <a:blip r:embed="rId2"/>
          <a:srcRect l="35121" t="21691" r="16993" b="162"/>
          <a:stretch/>
        </p:blipFill>
        <p:spPr>
          <a:xfrm>
            <a:off x="0" y="0"/>
            <a:ext cx="5416550" cy="6846931"/>
          </a:xfrm>
        </p:spPr>
      </p:pic>
      <p:sp>
        <p:nvSpPr>
          <p:cNvPr id="4" name="Slide Number Placeholder 3">
            <a:extLst>
              <a:ext uri="{FF2B5EF4-FFF2-40B4-BE49-F238E27FC236}">
                <a16:creationId xmlns:a16="http://schemas.microsoft.com/office/drawing/2014/main" id="{46F0F441-3415-4748-8A18-7A322BB91E88}"/>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5" name="Content Placeholder 4">
            <a:extLst>
              <a:ext uri="{FF2B5EF4-FFF2-40B4-BE49-F238E27FC236}">
                <a16:creationId xmlns:a16="http://schemas.microsoft.com/office/drawing/2014/main" id="{EF3B74B1-02AC-4849-BF30-150A73AAB64B}"/>
              </a:ext>
            </a:extLst>
          </p:cNvPr>
          <p:cNvSpPr>
            <a:spLocks noGrp="1"/>
          </p:cNvSpPr>
          <p:nvPr>
            <p:ph idx="1"/>
          </p:nvPr>
        </p:nvSpPr>
        <p:spPr>
          <a:xfrm>
            <a:off x="6095999" y="2280720"/>
            <a:ext cx="5244790" cy="3395251"/>
          </a:xfrm>
        </p:spPr>
        <p:txBody>
          <a:bodyPr/>
          <a:lstStyle/>
          <a:p>
            <a:pPr marL="285750" indent="-285750">
              <a:buFont typeface="Arial" panose="020B0604020202020204" pitchFamily="34" charset="0"/>
              <a:buChar char="•"/>
            </a:pPr>
            <a:r>
              <a:rPr lang="en-US" b="1" dirty="0"/>
              <a:t>Visualizing Ozone from 2010 to 2020</a:t>
            </a:r>
          </a:p>
          <a:p>
            <a:pPr marL="742950" lvl="1" indent="-285750"/>
            <a:r>
              <a:rPr lang="en-US" dirty="0"/>
              <a:t>Utilizing the data from the EPA website</a:t>
            </a:r>
          </a:p>
          <a:p>
            <a:pPr marL="285750" indent="-285750">
              <a:buFont typeface="Arial" panose="020B0604020202020204" pitchFamily="34" charset="0"/>
              <a:buChar char="•"/>
            </a:pPr>
            <a:r>
              <a:rPr lang="en-US" b="1" dirty="0" err="1"/>
              <a:t>TimelapseWithTime</a:t>
            </a:r>
            <a:r>
              <a:rPr lang="en-US" dirty="0"/>
              <a:t> </a:t>
            </a:r>
          </a:p>
          <a:p>
            <a:pPr marL="742950" lvl="1" indent="-285750"/>
            <a:r>
              <a:rPr lang="en-US" dirty="0"/>
              <a:t>A plugin from Folium, a Python library that allows data wrangling and wrapping Leaflet.js for mapping.</a:t>
            </a:r>
          </a:p>
          <a:p>
            <a:pPr marL="285750" indent="-285750"/>
            <a:r>
              <a:rPr lang="en-US" b="1" dirty="0"/>
              <a:t>Data Cleaning Process</a:t>
            </a:r>
          </a:p>
          <a:p>
            <a:pPr marL="742950" lvl="1" indent="-285750"/>
            <a:r>
              <a:rPr lang="en-US" dirty="0"/>
              <a:t>AQI Ozone indices were averaged over the course of each month and plotted based upon intensity.</a:t>
            </a:r>
          </a:p>
          <a:p>
            <a:pPr marL="285750" indent="-285750"/>
            <a:r>
              <a:rPr lang="en-US" b="1" dirty="0"/>
              <a:t>Future Work</a:t>
            </a:r>
          </a:p>
          <a:p>
            <a:pPr marL="742950" lvl="1" indent="-285750"/>
            <a:r>
              <a:rPr lang="en-US" dirty="0"/>
              <a:t>Add a layer control that can switch among pollutants</a:t>
            </a:r>
          </a:p>
          <a:p>
            <a:pPr marL="285750" indent="-285750"/>
            <a:endParaRPr lang="en-US" dirty="0"/>
          </a:p>
        </p:txBody>
      </p:sp>
      <p:sp>
        <p:nvSpPr>
          <p:cNvPr id="6" name="Title 5">
            <a:extLst>
              <a:ext uri="{FF2B5EF4-FFF2-40B4-BE49-F238E27FC236}">
                <a16:creationId xmlns:a16="http://schemas.microsoft.com/office/drawing/2014/main" id="{FC7E93CC-F887-495F-A1D1-05024D4900EE}"/>
              </a:ext>
            </a:extLst>
          </p:cNvPr>
          <p:cNvSpPr>
            <a:spLocks noGrp="1"/>
          </p:cNvSpPr>
          <p:nvPr>
            <p:ph type="title"/>
          </p:nvPr>
        </p:nvSpPr>
        <p:spPr/>
        <p:txBody>
          <a:bodyPr/>
          <a:lstStyle/>
          <a:p>
            <a:r>
              <a:rPr lang="en-US" dirty="0"/>
              <a:t>Time Lapse</a:t>
            </a:r>
          </a:p>
        </p:txBody>
      </p:sp>
    </p:spTree>
    <p:extLst>
      <p:ext uri="{BB962C8B-B14F-4D97-AF65-F5344CB8AC3E}">
        <p14:creationId xmlns:p14="http://schemas.microsoft.com/office/powerpoint/2010/main" val="1200024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p:txBody>
          <a:bodyPr>
            <a:normAutofit/>
          </a:bodyPr>
          <a:lstStyle/>
          <a:p>
            <a:r>
              <a:rPr lang="en-US" dirty="0"/>
              <a:t>Time Lapse</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nchor="ctr"/>
          <a:lstStyle/>
          <a:p>
            <a:r>
              <a:rPr lang="en-US" dirty="0"/>
              <a:t>Let’s Look into the Front-End</a:t>
            </a:r>
          </a:p>
        </p:txBody>
      </p:sp>
    </p:spTree>
    <p:extLst>
      <p:ext uri="{BB962C8B-B14F-4D97-AF65-F5344CB8AC3E}">
        <p14:creationId xmlns:p14="http://schemas.microsoft.com/office/powerpoint/2010/main" val="258346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FC8391-EADE-418C-BF46-88F29B71BA9B}"/>
              </a:ext>
            </a:extLst>
          </p:cNvPr>
          <p:cNvSpPr>
            <a:spLocks noGrp="1"/>
          </p:cNvSpPr>
          <p:nvPr>
            <p:ph type="body" sz="quarter" idx="16"/>
          </p:nvPr>
        </p:nvSpPr>
        <p:spPr/>
        <p:txBody>
          <a:bodyPr/>
          <a:lstStyle/>
          <a:p>
            <a:r>
              <a:rPr lang="en-US" dirty="0"/>
              <a:t>Glimpse into Back-End Process</a:t>
            </a:r>
          </a:p>
        </p:txBody>
      </p:sp>
      <p:pic>
        <p:nvPicPr>
          <p:cNvPr id="8" name="Picture Placeholder 7">
            <a:extLst>
              <a:ext uri="{FF2B5EF4-FFF2-40B4-BE49-F238E27FC236}">
                <a16:creationId xmlns:a16="http://schemas.microsoft.com/office/drawing/2014/main" id="{FA57C68A-49E8-4638-994D-8F61D0A48856}"/>
              </a:ext>
            </a:extLst>
          </p:cNvPr>
          <p:cNvPicPr>
            <a:picLocks noGrp="1" noChangeAspect="1"/>
          </p:cNvPicPr>
          <p:nvPr>
            <p:ph type="pic" sz="quarter" idx="14"/>
          </p:nvPr>
        </p:nvPicPr>
        <p:blipFill rotWithShape="1">
          <a:blip r:embed="rId2"/>
          <a:srcRect l="7189" r="30237"/>
          <a:stretch/>
        </p:blipFill>
        <p:spPr>
          <a:xfrm>
            <a:off x="0" y="0"/>
            <a:ext cx="5416550" cy="6846931"/>
          </a:xfrm>
        </p:spPr>
      </p:pic>
      <p:sp>
        <p:nvSpPr>
          <p:cNvPr id="4" name="Slide Number Placeholder 3">
            <a:extLst>
              <a:ext uri="{FF2B5EF4-FFF2-40B4-BE49-F238E27FC236}">
                <a16:creationId xmlns:a16="http://schemas.microsoft.com/office/drawing/2014/main" id="{46F0F441-3415-4748-8A18-7A322BB91E88}"/>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5" name="Content Placeholder 4">
            <a:extLst>
              <a:ext uri="{FF2B5EF4-FFF2-40B4-BE49-F238E27FC236}">
                <a16:creationId xmlns:a16="http://schemas.microsoft.com/office/drawing/2014/main" id="{EF3B74B1-02AC-4849-BF30-150A73AAB64B}"/>
              </a:ext>
            </a:extLst>
          </p:cNvPr>
          <p:cNvSpPr>
            <a:spLocks noGrp="1"/>
          </p:cNvSpPr>
          <p:nvPr>
            <p:ph idx="1"/>
          </p:nvPr>
        </p:nvSpPr>
        <p:spPr>
          <a:xfrm>
            <a:off x="6095999" y="2280720"/>
            <a:ext cx="5244790" cy="3395251"/>
          </a:xfrm>
        </p:spPr>
        <p:txBody>
          <a:bodyPr/>
          <a:lstStyle/>
          <a:p>
            <a:pPr marL="285750" indent="-285750">
              <a:buFont typeface="Arial" panose="020B0604020202020204" pitchFamily="34" charset="0"/>
              <a:buChar char="•"/>
            </a:pPr>
            <a:r>
              <a:rPr lang="en-US" b="1" dirty="0"/>
              <a:t>Dataset</a:t>
            </a:r>
          </a:p>
          <a:p>
            <a:pPr marL="742950" lvl="1" indent="-285750"/>
            <a:r>
              <a:rPr lang="en-US" dirty="0"/>
              <a:t>EPA’s Air Quality Data </a:t>
            </a:r>
            <a:r>
              <a:rPr lang="en-US" dirty="0">
                <a:hlinkClick r:id="rId3"/>
              </a:rPr>
              <a:t>https://aqs.epa.gov/aqsweb/airdata/download_files.html</a:t>
            </a:r>
            <a:endParaRPr lang="en-US" dirty="0"/>
          </a:p>
          <a:p>
            <a:pPr marL="742950" lvl="1" indent="-285750"/>
            <a:r>
              <a:rPr lang="en-US" dirty="0"/>
              <a:t>Contain historical data regarding Air Quality and Pollutants throughout the United States.</a:t>
            </a:r>
          </a:p>
          <a:p>
            <a:pPr marL="742950" lvl="1" indent="-285750"/>
            <a:r>
              <a:rPr lang="en-US" b="0" i="0" dirty="0">
                <a:solidFill>
                  <a:srgbClr val="1D1C1D"/>
                </a:solidFill>
                <a:effectLst/>
                <a:latin typeface="Slack-Lato"/>
              </a:rPr>
              <a:t>The AQI data files are posted by year; to obtain data for 2010 through 2020, 11 files were downloaded, aggregated, and cleaned.</a:t>
            </a:r>
            <a:endParaRPr lang="en-US" dirty="0">
              <a:solidFill>
                <a:srgbClr val="1D1C1D"/>
              </a:solidFill>
              <a:latin typeface="Slack-Lato"/>
            </a:endParaRPr>
          </a:p>
          <a:p>
            <a:pPr marL="285750" indent="-285750"/>
            <a:r>
              <a:rPr lang="en-US" b="1" dirty="0">
                <a:solidFill>
                  <a:srgbClr val="1D1C1D"/>
                </a:solidFill>
                <a:latin typeface="Slack-Lato"/>
              </a:rPr>
              <a:t>A Data Table was made using JS</a:t>
            </a:r>
            <a:endParaRPr lang="en-US" b="1" i="0" dirty="0">
              <a:solidFill>
                <a:srgbClr val="1D1C1D"/>
              </a:solidFill>
              <a:effectLst/>
              <a:latin typeface="Slack-Lato"/>
            </a:endParaRPr>
          </a:p>
        </p:txBody>
      </p:sp>
      <p:sp>
        <p:nvSpPr>
          <p:cNvPr id="6" name="Title 5">
            <a:extLst>
              <a:ext uri="{FF2B5EF4-FFF2-40B4-BE49-F238E27FC236}">
                <a16:creationId xmlns:a16="http://schemas.microsoft.com/office/drawing/2014/main" id="{FC7E93CC-F887-495F-A1D1-05024D4900EE}"/>
              </a:ext>
            </a:extLst>
          </p:cNvPr>
          <p:cNvSpPr>
            <a:spLocks noGrp="1"/>
          </p:cNvSpPr>
          <p:nvPr>
            <p:ph type="title"/>
          </p:nvPr>
        </p:nvSpPr>
        <p:spPr/>
        <p:txBody>
          <a:bodyPr/>
          <a:lstStyle/>
          <a:p>
            <a:r>
              <a:rPr lang="en-US" dirty="0"/>
              <a:t>Yearly Air Quality</a:t>
            </a:r>
          </a:p>
        </p:txBody>
      </p:sp>
    </p:spTree>
    <p:extLst>
      <p:ext uri="{BB962C8B-B14F-4D97-AF65-F5344CB8AC3E}">
        <p14:creationId xmlns:p14="http://schemas.microsoft.com/office/powerpoint/2010/main" val="165702872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91</TotalTime>
  <Words>488</Words>
  <Application>Microsoft Office PowerPoint</Application>
  <PresentationFormat>Widescreen</PresentationFormat>
  <Paragraphs>71</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Slack-Lato</vt:lpstr>
      <vt:lpstr>Wingdings</vt:lpstr>
      <vt:lpstr>Office Theme</vt:lpstr>
      <vt:lpstr>California Air Quality  Analysis wEBSITE</vt:lpstr>
      <vt:lpstr>Outline</vt:lpstr>
      <vt:lpstr>INSPIRATION</vt:lpstr>
      <vt:lpstr>Available products</vt:lpstr>
      <vt:lpstr>Current air quality</vt:lpstr>
      <vt:lpstr>Current Air Quality</vt:lpstr>
      <vt:lpstr>Time Lapse</vt:lpstr>
      <vt:lpstr>Time Lapse</vt:lpstr>
      <vt:lpstr>Yearly Air Quality</vt:lpstr>
      <vt:lpstr>Yearly Air Quality</vt:lpstr>
      <vt:lpstr>What’s next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Air Quality  Analysis wEBSITE</dc:title>
  <dc:creator>Kayla</dc:creator>
  <cp:lastModifiedBy>Kayla</cp:lastModifiedBy>
  <cp:revision>11</cp:revision>
  <dcterms:created xsi:type="dcterms:W3CDTF">2021-03-16T20:55:21Z</dcterms:created>
  <dcterms:modified xsi:type="dcterms:W3CDTF">2021-03-16T22:26:56Z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